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</p:sldMasterIdLst>
  <p:notesMasterIdLst>
    <p:notesMasterId r:id="rId23"/>
  </p:notesMasterIdLst>
  <p:sldIdLst>
    <p:sldId id="257" r:id="rId4"/>
    <p:sldId id="267" r:id="rId5"/>
    <p:sldId id="268" r:id="rId6"/>
    <p:sldId id="269" r:id="rId7"/>
    <p:sldId id="270" r:id="rId8"/>
    <p:sldId id="271" r:id="rId9"/>
    <p:sldId id="282" r:id="rId10"/>
    <p:sldId id="283" r:id="rId11"/>
    <p:sldId id="284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4A5FC-715C-4C6D-BACB-A3746ED00BC9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4C56-A109-4125-96ED-A83F2E8F6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68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41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41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37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062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276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879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3363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4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412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26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c42d919f9_0_5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6c42d919f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74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587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29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3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57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6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42d919f9_0_30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c42d919f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109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3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02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50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9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1099913" y="1386366"/>
            <a:ext cx="9992025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2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1099913" y="1386366"/>
            <a:ext cx="9992025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73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1099912" y="1386366"/>
            <a:ext cx="4875863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6219787" y="1386366"/>
            <a:ext cx="4875863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662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84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1168425" y="1592916"/>
            <a:ext cx="3620700" cy="756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68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1099912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6219787" y="1386366"/>
            <a:ext cx="4875863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3"/>
          </p:nvPr>
        </p:nvSpPr>
        <p:spPr>
          <a:xfrm>
            <a:off x="1099912" y="225711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27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1099912" y="1386366"/>
            <a:ext cx="4875863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6219787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3"/>
          </p:nvPr>
        </p:nvSpPr>
        <p:spPr>
          <a:xfrm>
            <a:off x="6219787" y="225711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55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020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1099912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6219787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3"/>
          </p:nvPr>
        </p:nvSpPr>
        <p:spPr>
          <a:xfrm>
            <a:off x="1099913" y="2257115"/>
            <a:ext cx="9992025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83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1099913" y="1386365"/>
            <a:ext cx="9992025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2"/>
          </p:nvPr>
        </p:nvSpPr>
        <p:spPr>
          <a:xfrm>
            <a:off x="1099913" y="2257115"/>
            <a:ext cx="9992025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981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1099912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6219787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3"/>
          </p:nvPr>
        </p:nvSpPr>
        <p:spPr>
          <a:xfrm>
            <a:off x="1099912" y="225711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4"/>
          </p:nvPr>
        </p:nvSpPr>
        <p:spPr>
          <a:xfrm>
            <a:off x="6219787" y="225711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8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1099913" y="138636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4478288" y="138636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3"/>
          </p:nvPr>
        </p:nvSpPr>
        <p:spPr>
          <a:xfrm>
            <a:off x="7856325" y="138636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4"/>
          </p:nvPr>
        </p:nvSpPr>
        <p:spPr>
          <a:xfrm>
            <a:off x="1099913" y="225711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5"/>
          </p:nvPr>
        </p:nvSpPr>
        <p:spPr>
          <a:xfrm>
            <a:off x="4478288" y="225711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6"/>
          </p:nvPr>
        </p:nvSpPr>
        <p:spPr>
          <a:xfrm>
            <a:off x="7856325" y="225711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98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27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19" cy="15463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1pPr>
            <a:lvl2pPr lvl="1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2pPr>
            <a:lvl3pPr lvl="2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3pPr>
            <a:lvl4pPr lvl="3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4pPr>
            <a:lvl5pPr lvl="4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5pPr>
            <a:lvl6pPr lvl="5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6pPr>
            <a:lvl7pPr lvl="6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7pPr>
            <a:lvl8pPr lvl="7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8pPr>
            <a:lvl9pPr lvl="8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subTitle" idx="1"/>
          </p:nvPr>
        </p:nvSpPr>
        <p:spPr>
          <a:xfrm>
            <a:off x="914400" y="5107538"/>
            <a:ext cx="10363219" cy="1046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23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6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/>
          <p:nvPr/>
        </p:nvSpPr>
        <p:spPr>
          <a:xfrm flipH="1">
            <a:off x="520817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98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2342934" y="2882400"/>
            <a:ext cx="7506281" cy="109328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21457" lvl="0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1pPr>
            <a:lvl2pPr marL="642915" lvl="1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2pPr>
            <a:lvl3pPr marL="964372" lvl="2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3pPr>
            <a:lvl4pPr marL="1285829" lvl="3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4pPr>
            <a:lvl5pPr marL="1607287" lvl="4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5pPr>
            <a:lvl6pPr marL="1928744" lvl="5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6pPr>
            <a:lvl7pPr marL="2250201" lvl="6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7pPr>
            <a:lvl8pPr marL="2571659" lvl="7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8pPr>
            <a:lvl9pPr marL="2893116" lvl="8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/>
          <p:nvPr/>
        </p:nvSpPr>
        <p:spPr>
          <a:xfrm>
            <a:off x="274067" y="100100"/>
            <a:ext cx="1065938" cy="87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4" tIns="101584" rIns="101584" bIns="101584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3359" b="1" kern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3359" b="1" kern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295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4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29"/>
          <p:cNvSpPr txBox="1">
            <a:spLocks noGrp="1"/>
          </p:cNvSpPr>
          <p:nvPr>
            <p:ph type="title"/>
          </p:nvPr>
        </p:nvSpPr>
        <p:spPr>
          <a:xfrm>
            <a:off x="1229333" y="1189034"/>
            <a:ext cx="9154688" cy="1143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38" cy="40367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38" cy="40367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21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4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1229333" y="1189034"/>
            <a:ext cx="9154688" cy="1143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1"/>
          </p:nvPr>
        </p:nvSpPr>
        <p:spPr>
          <a:xfrm>
            <a:off x="1229333" y="2574000"/>
            <a:ext cx="3109500" cy="3892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2"/>
          </p:nvPr>
        </p:nvSpPr>
        <p:spPr>
          <a:xfrm>
            <a:off x="4498372" y="2574000"/>
            <a:ext cx="3109500" cy="3892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3"/>
          </p:nvPr>
        </p:nvSpPr>
        <p:spPr>
          <a:xfrm>
            <a:off x="7767409" y="2574000"/>
            <a:ext cx="3109500" cy="3892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713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98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1229333" y="1189034"/>
            <a:ext cx="9154688" cy="1143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1229333" y="2514602"/>
            <a:ext cx="9154688" cy="3154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None/>
              <a:defRPr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None/>
              <a:defRPr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None/>
              <a:defRPr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rgbClr val="FFB600"/>
                </a:solidFill>
              </a:defRPr>
            </a:lvl1pPr>
            <a:lvl2pPr lvl="1" rtl="0">
              <a:buNone/>
              <a:defRPr>
                <a:solidFill>
                  <a:srgbClr val="FFB600"/>
                </a:solidFill>
              </a:defRPr>
            </a:lvl2pPr>
            <a:lvl3pPr lvl="2" rtl="0">
              <a:buNone/>
              <a:defRPr>
                <a:solidFill>
                  <a:srgbClr val="FFB600"/>
                </a:solidFill>
              </a:defRPr>
            </a:lvl3pPr>
            <a:lvl4pPr lvl="3" rtl="0">
              <a:buNone/>
              <a:defRPr>
                <a:solidFill>
                  <a:srgbClr val="FFB600"/>
                </a:solidFill>
              </a:defRPr>
            </a:lvl4pPr>
            <a:lvl5pPr lvl="4" rtl="0">
              <a:buNone/>
              <a:defRPr>
                <a:solidFill>
                  <a:srgbClr val="FFB600"/>
                </a:solidFill>
              </a:defRPr>
            </a:lvl5pPr>
            <a:lvl6pPr lvl="5" rtl="0">
              <a:buNone/>
              <a:defRPr>
                <a:solidFill>
                  <a:srgbClr val="FFB600"/>
                </a:solidFill>
              </a:defRPr>
            </a:lvl6pPr>
            <a:lvl7pPr lvl="6" rtl="0">
              <a:buNone/>
              <a:defRPr>
                <a:solidFill>
                  <a:srgbClr val="FFB600"/>
                </a:solidFill>
              </a:defRPr>
            </a:lvl7pPr>
            <a:lvl8pPr lvl="7" rtl="0">
              <a:buNone/>
              <a:defRPr>
                <a:solidFill>
                  <a:srgbClr val="FFB600"/>
                </a:solidFill>
              </a:defRPr>
            </a:lvl8pPr>
            <a:lvl9pPr lvl="8" rtl="0">
              <a:buNone/>
              <a:defRPr>
                <a:solidFill>
                  <a:srgbClr val="FFB600"/>
                </a:solidFill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371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  <p:sp>
        <p:nvSpPr>
          <p:cNvPr id="142" name="Google Shape;142;p32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4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23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931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4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688" cy="6927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ctr" rtl="0">
              <a:spcBef>
                <a:spcPts val="422"/>
              </a:spcBef>
              <a:spcAft>
                <a:spcPts val="0"/>
              </a:spcAft>
              <a:buSzPts val="2200"/>
              <a:buNone/>
              <a:defRPr sz="1547"/>
            </a:lvl1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703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38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1099913" y="1386366"/>
            <a:ext cx="9992025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162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1099913" y="1386366"/>
            <a:ext cx="9992025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596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1099912" y="1386366"/>
            <a:ext cx="4875863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6219787" y="1386366"/>
            <a:ext cx="4875863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58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362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1168425" y="1592916"/>
            <a:ext cx="3620700" cy="756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386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1099912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6219787" y="1386366"/>
            <a:ext cx="4875863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3"/>
          </p:nvPr>
        </p:nvSpPr>
        <p:spPr>
          <a:xfrm>
            <a:off x="1099912" y="225711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885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1099912" y="1386366"/>
            <a:ext cx="4875863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6219787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3"/>
          </p:nvPr>
        </p:nvSpPr>
        <p:spPr>
          <a:xfrm>
            <a:off x="6219787" y="225711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212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1099912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6219787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3"/>
          </p:nvPr>
        </p:nvSpPr>
        <p:spPr>
          <a:xfrm>
            <a:off x="1099913" y="2257115"/>
            <a:ext cx="9992025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9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016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1099913" y="1386365"/>
            <a:ext cx="9992025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2"/>
          </p:nvPr>
        </p:nvSpPr>
        <p:spPr>
          <a:xfrm>
            <a:off x="1099913" y="2257115"/>
            <a:ext cx="9992025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544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1099912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6219787" y="138636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3"/>
          </p:nvPr>
        </p:nvSpPr>
        <p:spPr>
          <a:xfrm>
            <a:off x="1099912" y="225711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4"/>
          </p:nvPr>
        </p:nvSpPr>
        <p:spPr>
          <a:xfrm>
            <a:off x="6219787" y="2257115"/>
            <a:ext cx="4875863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5288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1099913" y="138636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4478288" y="138636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3"/>
          </p:nvPr>
        </p:nvSpPr>
        <p:spPr>
          <a:xfrm>
            <a:off x="7856325" y="138636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4"/>
          </p:nvPr>
        </p:nvSpPr>
        <p:spPr>
          <a:xfrm>
            <a:off x="1099913" y="225711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5"/>
          </p:nvPr>
        </p:nvSpPr>
        <p:spPr>
          <a:xfrm>
            <a:off x="4478288" y="225711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6"/>
          </p:nvPr>
        </p:nvSpPr>
        <p:spPr>
          <a:xfrm>
            <a:off x="7856325" y="2257115"/>
            <a:ext cx="3217050" cy="79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143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98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27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19" cy="15463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1pPr>
            <a:lvl2pPr lvl="1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2pPr>
            <a:lvl3pPr lvl="2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3pPr>
            <a:lvl4pPr lvl="3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4pPr>
            <a:lvl5pPr lvl="4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5pPr>
            <a:lvl6pPr lvl="5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6pPr>
            <a:lvl7pPr lvl="6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7pPr>
            <a:lvl8pPr lvl="7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8pPr>
            <a:lvl9pPr lvl="8" rtl="0">
              <a:spcBef>
                <a:spcPts val="0"/>
              </a:spcBef>
              <a:spcAft>
                <a:spcPts val="0"/>
              </a:spcAft>
              <a:buSzPts val="7600"/>
              <a:buNone/>
              <a:defRPr sz="5344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subTitle" idx="1"/>
          </p:nvPr>
        </p:nvSpPr>
        <p:spPr>
          <a:xfrm>
            <a:off x="914400" y="5107538"/>
            <a:ext cx="10363219" cy="1046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None/>
              <a:defRPr sz="330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689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6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/>
          <p:nvPr/>
        </p:nvSpPr>
        <p:spPr>
          <a:xfrm flipH="1">
            <a:off x="520817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98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2342934" y="2882400"/>
            <a:ext cx="7506281" cy="109328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21457" lvl="0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1pPr>
            <a:lvl2pPr marL="642915" lvl="1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2pPr>
            <a:lvl3pPr marL="964372" lvl="2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3pPr>
            <a:lvl4pPr marL="1285829" lvl="3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4pPr>
            <a:lvl5pPr marL="1607287" lvl="4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5pPr>
            <a:lvl6pPr marL="1928744" lvl="5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6pPr>
            <a:lvl7pPr marL="2250201" lvl="6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7pPr>
            <a:lvl8pPr marL="2571659" lvl="7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8pPr>
            <a:lvl9pPr marL="2893116" lvl="8" indent="-160729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None/>
              <a:defRPr sz="3305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/>
          <p:nvPr/>
        </p:nvSpPr>
        <p:spPr>
          <a:xfrm>
            <a:off x="274067" y="100100"/>
            <a:ext cx="1065938" cy="87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4" tIns="101584" rIns="101584" bIns="101584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3359" b="1" kern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3359" b="1" kern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921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4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29"/>
          <p:cNvSpPr txBox="1">
            <a:spLocks noGrp="1"/>
          </p:cNvSpPr>
          <p:nvPr>
            <p:ph type="title"/>
          </p:nvPr>
        </p:nvSpPr>
        <p:spPr>
          <a:xfrm>
            <a:off x="1229333" y="1189034"/>
            <a:ext cx="9154688" cy="1143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38" cy="40367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38" cy="40367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47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4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1229333" y="1189034"/>
            <a:ext cx="9154688" cy="1143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1"/>
          </p:nvPr>
        </p:nvSpPr>
        <p:spPr>
          <a:xfrm>
            <a:off x="1229333" y="2574000"/>
            <a:ext cx="3109500" cy="3892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2"/>
          </p:nvPr>
        </p:nvSpPr>
        <p:spPr>
          <a:xfrm>
            <a:off x="4498372" y="2574000"/>
            <a:ext cx="3109500" cy="3892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3"/>
          </p:nvPr>
        </p:nvSpPr>
        <p:spPr>
          <a:xfrm>
            <a:off x="7767409" y="2574000"/>
            <a:ext cx="3109500" cy="3892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2200"/>
              <a:buNone/>
              <a:defRPr sz="1547"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265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98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1229333" y="1189034"/>
            <a:ext cx="9154688" cy="1143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1229333" y="2514602"/>
            <a:ext cx="9154688" cy="3154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None/>
              <a:defRPr/>
            </a:lvl1pPr>
            <a:lvl2pPr marL="642915" lvl="1" indent="-160729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None/>
              <a:defRPr/>
            </a:lvl2pPr>
            <a:lvl3pPr marL="964372" lvl="2" indent="-160729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None/>
              <a:defRPr/>
            </a:lvl3pPr>
            <a:lvl4pPr marL="1285829" lvl="3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rgbClr val="FFB600"/>
                </a:solidFill>
              </a:defRPr>
            </a:lvl1pPr>
            <a:lvl2pPr lvl="1" rtl="0">
              <a:buNone/>
              <a:defRPr>
                <a:solidFill>
                  <a:srgbClr val="FFB600"/>
                </a:solidFill>
              </a:defRPr>
            </a:lvl2pPr>
            <a:lvl3pPr lvl="2" rtl="0">
              <a:buNone/>
              <a:defRPr>
                <a:solidFill>
                  <a:srgbClr val="FFB600"/>
                </a:solidFill>
              </a:defRPr>
            </a:lvl3pPr>
            <a:lvl4pPr lvl="3" rtl="0">
              <a:buNone/>
              <a:defRPr>
                <a:solidFill>
                  <a:srgbClr val="FFB600"/>
                </a:solidFill>
              </a:defRPr>
            </a:lvl4pPr>
            <a:lvl5pPr lvl="4" rtl="0">
              <a:buNone/>
              <a:defRPr>
                <a:solidFill>
                  <a:srgbClr val="FFB600"/>
                </a:solidFill>
              </a:defRPr>
            </a:lvl5pPr>
            <a:lvl6pPr lvl="5" rtl="0">
              <a:buNone/>
              <a:defRPr>
                <a:solidFill>
                  <a:srgbClr val="FFB600"/>
                </a:solidFill>
              </a:defRPr>
            </a:lvl6pPr>
            <a:lvl7pPr lvl="6" rtl="0">
              <a:buNone/>
              <a:defRPr>
                <a:solidFill>
                  <a:srgbClr val="FFB600"/>
                </a:solidFill>
              </a:defRPr>
            </a:lvl7pPr>
            <a:lvl8pPr lvl="7" rtl="0">
              <a:buNone/>
              <a:defRPr>
                <a:solidFill>
                  <a:srgbClr val="FFB600"/>
                </a:solidFill>
              </a:defRPr>
            </a:lvl8pPr>
            <a:lvl9pPr lvl="8" rtl="0">
              <a:buNone/>
              <a:defRPr>
                <a:solidFill>
                  <a:srgbClr val="FFB600"/>
                </a:solidFill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70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  <p:sp>
        <p:nvSpPr>
          <p:cNvPr id="142" name="Google Shape;142;p32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4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176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/>
          <p:nvPr/>
        </p:nvSpPr>
        <p:spPr>
          <a:xfrm>
            <a:off x="520980" y="506503"/>
            <a:ext cx="11150203" cy="5844993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4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688" cy="6927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21457" lvl="0" indent="-160729" algn="ctr" rtl="0">
              <a:spcBef>
                <a:spcPts val="422"/>
              </a:spcBef>
              <a:spcAft>
                <a:spcPts val="0"/>
              </a:spcAft>
              <a:buSzPts val="2200"/>
              <a:buNone/>
              <a:defRPr sz="1547"/>
            </a:lvl1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11472532" y="6120400"/>
            <a:ext cx="719719" cy="737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1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8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72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3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3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31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94ED6-9B03-41C6-8764-F22977179070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FBDE7-F945-4A23-987E-43C6AA244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099913" y="1386366"/>
            <a:ext cx="9992025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144837" y="6377991"/>
            <a:ext cx="3901838" cy="34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10200" y="6377991"/>
            <a:ext cx="2803613" cy="34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778037" y="6377991"/>
            <a:ext cx="2803613" cy="34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kern="0"/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12916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68425" y="1592916"/>
            <a:ext cx="3620700" cy="163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099913" y="1386366"/>
            <a:ext cx="9992025" cy="1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144837" y="6377991"/>
            <a:ext cx="3901838" cy="34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10200" y="6377991"/>
            <a:ext cx="2803613" cy="34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778037" y="6377991"/>
            <a:ext cx="2803613" cy="34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84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kern="0"/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05546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rvelloesm.com.br/Celepa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tendimentonovosiaf@celepar.pr.gov.b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duvidasatendimentonovosiaf@celepar.pr.gov.b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tendimentonovosiaf@celepar.pr.gov.b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692" y="-11759"/>
            <a:ext cx="9143634" cy="685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6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1" y="494860"/>
            <a:ext cx="8251729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2800" dirty="0"/>
              <a:t>Você </a:t>
            </a:r>
            <a:r>
              <a:rPr lang="pt-BR" sz="2800" dirty="0" smtClean="0"/>
              <a:t>receberá a seguinte mensagem no </a:t>
            </a:r>
            <a:r>
              <a:rPr lang="pt-BR" sz="2800" dirty="0"/>
              <a:t>e-mail </a:t>
            </a:r>
            <a:r>
              <a:rPr lang="pt-BR" sz="2800" dirty="0" smtClean="0"/>
              <a:t>que foi cadastrado. </a:t>
            </a:r>
            <a:r>
              <a:rPr lang="pt-BR" sz="2800" dirty="0"/>
              <a:t>Para realizar seu primeiro acesso, clique no link “Clique aqui para alterar sua senha” </a:t>
            </a:r>
            <a:endParaRPr sz="28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6"/>
          <a:stretch>
            <a:fillRect/>
          </a:stretch>
        </p:blipFill>
        <p:spPr>
          <a:xfrm>
            <a:off x="3953814" y="2034862"/>
            <a:ext cx="4250028" cy="3933148"/>
          </a:xfrm>
          <a:prstGeom prst="rect">
            <a:avLst/>
          </a:prstGeom>
        </p:spPr>
      </p:pic>
      <p:pic>
        <p:nvPicPr>
          <p:cNvPr id="11" name="Google Shape;421;p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7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8464924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/>
              <a:t>Você será redirecionado à tela de </a:t>
            </a:r>
            <a:r>
              <a:rPr lang="pt-BR" sz="3200" dirty="0" err="1" smtClean="0"/>
              <a:t>login</a:t>
            </a:r>
            <a:r>
              <a:rPr lang="pt-BR" sz="3200" dirty="0" smtClean="0"/>
              <a:t> a seguir. Após digitar o </a:t>
            </a:r>
            <a:r>
              <a:rPr lang="pt-BR" sz="3200" dirty="0" err="1" smtClean="0"/>
              <a:t>login</a:t>
            </a:r>
            <a:r>
              <a:rPr lang="pt-BR" sz="3200" dirty="0" smtClean="0"/>
              <a:t> e senha que foram enviados no e-mail, clique em “Entrar”.</a:t>
            </a:r>
            <a:endParaRPr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8482" y="2147299"/>
            <a:ext cx="9683248" cy="37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8464924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2800" dirty="0" smtClean="0">
                <a:latin typeface="Montserrat Black"/>
                <a:ea typeface="Montserrat Black"/>
                <a:cs typeface="Montserrat Black"/>
                <a:sym typeface="Montserrat Black"/>
              </a:rPr>
              <a:t>Como é o seu primeiro acesso, você será redirecionado à seguinte tela para alterar sua senha. Digite as informações solicitadas e clique em “Salvar”.</a:t>
            </a:r>
            <a:endParaRPr sz="280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2" y="2251362"/>
            <a:ext cx="8310631" cy="385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8464924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2800" dirty="0"/>
              <a:t>Você </a:t>
            </a:r>
            <a:r>
              <a:rPr lang="pt-BR" sz="2800" dirty="0" smtClean="0"/>
              <a:t>retornará à </a:t>
            </a:r>
            <a:r>
              <a:rPr lang="pt-BR" sz="2800" dirty="0"/>
              <a:t>tela de </a:t>
            </a:r>
            <a:r>
              <a:rPr lang="pt-BR" sz="2800" dirty="0" err="1" smtClean="0"/>
              <a:t>login</a:t>
            </a:r>
            <a:r>
              <a:rPr lang="pt-BR" sz="2800" dirty="0" smtClean="0"/>
              <a:t>. Após realizar o </a:t>
            </a:r>
            <a:r>
              <a:rPr lang="pt-BR" sz="2800" dirty="0" err="1" smtClean="0"/>
              <a:t>login</a:t>
            </a:r>
            <a:r>
              <a:rPr lang="pt-BR" sz="2800" dirty="0" smtClean="0"/>
              <a:t>, você será redirecionado à tela inicial do portal, por onde também é possível abrir chamados.</a:t>
            </a:r>
            <a:endParaRPr sz="28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2" y="1923711"/>
            <a:ext cx="8147762" cy="41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187" y="553596"/>
            <a:ext cx="8615246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 smtClean="0"/>
              <a:t>Após a realização do cadastro e alteração de senha, é possível abrir chamados enviando e-mail para o seguinte endereço:</a:t>
            </a:r>
            <a:endParaRPr lang="pt-BR"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5"/>
          <p:cNvSpPr txBox="1"/>
          <p:nvPr/>
        </p:nvSpPr>
        <p:spPr>
          <a:xfrm>
            <a:off x="2559534" y="1823643"/>
            <a:ext cx="8647899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endParaRPr lang="pt-BR" sz="2800" u="sng" dirty="0" smtClean="0"/>
          </a:p>
          <a:p>
            <a:r>
              <a:rPr lang="pt-BR" sz="2800" dirty="0" smtClean="0">
                <a:hlinkClick r:id="rId6"/>
              </a:rPr>
              <a:t>atendimentonovosiaf@celepar.pr.gov.br</a:t>
            </a:r>
            <a:endParaRPr lang="pt-BR" sz="2800" dirty="0" smtClean="0"/>
          </a:p>
          <a:p>
            <a:endParaRPr lang="pt-BR" sz="2800" dirty="0"/>
          </a:p>
        </p:txBody>
      </p:sp>
      <p:pic>
        <p:nvPicPr>
          <p:cNvPr id="9" name="Google Shape;421;p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19;p75"/>
          <p:cNvSpPr/>
          <p:nvPr/>
        </p:nvSpPr>
        <p:spPr>
          <a:xfrm>
            <a:off x="2575860" y="3187854"/>
            <a:ext cx="8615246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 smtClean="0"/>
              <a:t>Ou abrir chamados diretamente pelo portal clicando no link </a:t>
            </a:r>
            <a:r>
              <a:rPr lang="pt-BR" sz="3200" dirty="0"/>
              <a:t>a seguir (ou copie e cole em seu navegador):</a:t>
            </a:r>
            <a:endParaRPr lang="pt-BR"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" name="Google Shape;422;p75"/>
          <p:cNvSpPr txBox="1"/>
          <p:nvPr/>
        </p:nvSpPr>
        <p:spPr>
          <a:xfrm>
            <a:off x="2559534" y="4942272"/>
            <a:ext cx="8647899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r>
              <a:rPr lang="pt-BR" sz="2800" u="sng" dirty="0" smtClean="0">
                <a:hlinkClick r:id="rId8"/>
              </a:rPr>
              <a:t>https://</a:t>
            </a:r>
            <a:r>
              <a:rPr lang="pt-BR" sz="2800" u="sng" dirty="0" smtClean="0">
                <a:hlinkClick r:id="rId8"/>
              </a:rPr>
              <a:t>www.cervelloesm.com.br/Celepar</a:t>
            </a:r>
            <a:endParaRPr lang="pt-BR" sz="2800" u="sng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1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8464924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 smtClean="0"/>
              <a:t>Para consultar seu chamado aberto, na tela inicial do portal, clique em “Registro ou Consulta de Chamados” </a:t>
            </a:r>
            <a:endParaRPr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2" y="2038972"/>
            <a:ext cx="8147762" cy="41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8464924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2150" dirty="0"/>
              <a:t>Você será redirecionado à tela de Registro ou Consulta de </a:t>
            </a:r>
            <a:r>
              <a:rPr lang="pt-BR" sz="2150" dirty="0" smtClean="0"/>
              <a:t>Chamados. Em seguida, clique na opção “Em Aberto” para visualizar seus chamados. Os chamados que já estão Resolvidos ou Fechados podem ser consultados nas suas abas correspondentes. Na aba “Específico” é possível consultar um chamado pelo seu número.</a:t>
            </a:r>
            <a:endParaRPr sz="215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2" y="2263828"/>
            <a:ext cx="7919386" cy="38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8464924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2800" dirty="0" smtClean="0"/>
              <a:t>Pra ver mais detalhes do chamado, clique no ícone ao lado do número do chamado (destacado em vermelho na figura abaixo)</a:t>
            </a:r>
            <a:endParaRPr sz="28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2" y="1878995"/>
            <a:ext cx="9034854" cy="41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8464924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2400" dirty="0" smtClean="0"/>
              <a:t>Será aberta a tela abaixo com os detalhes do chamado como ações, comentários e anexos. Nesta tela é possível incluir novos comentários e anexos no chamado.</a:t>
            </a:r>
            <a:endParaRPr sz="24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2" y="1738649"/>
            <a:ext cx="7253493" cy="44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187" y="553596"/>
            <a:ext cx="8615246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/>
              <a:t>Caso tenha </a:t>
            </a:r>
            <a:r>
              <a:rPr lang="pt-BR" sz="3200" dirty="0" smtClean="0"/>
              <a:t>alguma </a:t>
            </a:r>
            <a:r>
              <a:rPr lang="pt-BR" sz="3200" dirty="0"/>
              <a:t>dúvida sobre a abertura de </a:t>
            </a:r>
            <a:r>
              <a:rPr lang="pt-BR" sz="3200" dirty="0" smtClean="0"/>
              <a:t>chamados por e-mail, você pode enviar </a:t>
            </a:r>
            <a:r>
              <a:rPr lang="pt-BR" sz="3200" dirty="0"/>
              <a:t>um e-mail para </a:t>
            </a:r>
            <a:r>
              <a:rPr lang="pt-BR" sz="3200" dirty="0" smtClean="0"/>
              <a:t>o endereço abaixo:</a:t>
            </a:r>
            <a:endParaRPr lang="pt-BR"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5"/>
          <p:cNvSpPr txBox="1"/>
          <p:nvPr/>
        </p:nvSpPr>
        <p:spPr>
          <a:xfrm>
            <a:off x="2559534" y="2538123"/>
            <a:ext cx="8647899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endParaRPr lang="pt-BR" sz="2800" u="sng" dirty="0" smtClean="0"/>
          </a:p>
          <a:p>
            <a:r>
              <a:rPr lang="pt-BR" sz="2800" u="sng" dirty="0">
                <a:hlinkClick r:id="rId6"/>
              </a:rPr>
              <a:t>duvidasatendimentonovosiaf@celepar.pr.gov.br</a:t>
            </a:r>
            <a:endParaRPr lang="pt-BR" sz="2800" dirty="0"/>
          </a:p>
        </p:txBody>
      </p:sp>
      <p:pic>
        <p:nvPicPr>
          <p:cNvPr id="9" name="Google Shape;421;p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4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3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395" name="Google Shape;395;p73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98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73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98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73"/>
          <p:cNvSpPr txBox="1"/>
          <p:nvPr/>
        </p:nvSpPr>
        <p:spPr>
          <a:xfrm>
            <a:off x="2012783" y="2566125"/>
            <a:ext cx="8453579" cy="51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 algn="ctr">
              <a:buClr>
                <a:srgbClr val="000000"/>
              </a:buClr>
            </a:pPr>
            <a:r>
              <a:rPr lang="pt-BR" sz="4400" kern="0" dirty="0">
                <a:solidFill>
                  <a:srgbClr val="F479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Atendimento </a:t>
            </a:r>
            <a:r>
              <a:rPr lang="pt-BR" sz="4400" kern="0" dirty="0" smtClean="0">
                <a:solidFill>
                  <a:srgbClr val="F479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Novo </a:t>
            </a:r>
            <a:r>
              <a:rPr lang="pt-BR" sz="4400" kern="0" dirty="0" err="1">
                <a:solidFill>
                  <a:srgbClr val="F479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Siaf</a:t>
            </a:r>
            <a:endParaRPr lang="pt-BR" sz="4400" kern="0" dirty="0">
              <a:solidFill>
                <a:srgbClr val="F479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8858" algn="ctr">
              <a:buClr>
                <a:srgbClr val="000000"/>
              </a:buClr>
            </a:pPr>
            <a:r>
              <a:rPr lang="pt-BR" sz="4400" kern="0" dirty="0" smtClean="0">
                <a:solidFill>
                  <a:srgbClr val="F479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Como </a:t>
            </a:r>
            <a:r>
              <a:rPr lang="pt-BR" sz="4400" kern="0" dirty="0">
                <a:solidFill>
                  <a:srgbClr val="F479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abrir chamados por </a:t>
            </a:r>
            <a:r>
              <a:rPr lang="pt-BR" sz="4400" kern="0" dirty="0" smtClean="0">
                <a:solidFill>
                  <a:srgbClr val="F479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e-mail</a:t>
            </a:r>
            <a:endParaRPr lang="pt-BR" sz="4400" kern="0" dirty="0">
              <a:solidFill>
                <a:srgbClr val="F4793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8858" algn="ctr">
              <a:buClr>
                <a:srgbClr val="000000"/>
              </a:buClr>
            </a:pPr>
            <a:endParaRPr lang="pt-BR" sz="4400" kern="0" dirty="0" smtClean="0">
              <a:solidFill>
                <a:srgbClr val="F4793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99" name="Google Shape;399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1140" y="290998"/>
            <a:ext cx="2003521" cy="193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57222" y="6256744"/>
            <a:ext cx="1053506" cy="245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62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187" y="553596"/>
            <a:ext cx="8615246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/>
              <a:t>Para </a:t>
            </a:r>
            <a:r>
              <a:rPr lang="pt-BR" sz="3200" dirty="0" smtClean="0"/>
              <a:t>abrir chamados por e-mail</a:t>
            </a:r>
            <a:r>
              <a:rPr lang="pt-BR" sz="3200" dirty="0"/>
              <a:t>, envie um e-mail contendo a descrição do chamado para o </a:t>
            </a:r>
            <a:r>
              <a:rPr lang="pt-BR" sz="3200" dirty="0" smtClean="0"/>
              <a:t>endereço abaixo. É possível incluir anexos.</a:t>
            </a:r>
            <a:endParaRPr lang="pt-BR" sz="3200" dirty="0" smtClean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8858"/>
            <a:endParaRPr lang="pt-BR"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5"/>
          <p:cNvSpPr txBox="1"/>
          <p:nvPr/>
        </p:nvSpPr>
        <p:spPr>
          <a:xfrm>
            <a:off x="2559534" y="2608462"/>
            <a:ext cx="8647899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endParaRPr lang="pt-BR" sz="2800" u="sng" dirty="0" smtClean="0"/>
          </a:p>
          <a:p>
            <a:r>
              <a:rPr lang="pt-BR" sz="2800" dirty="0" smtClean="0">
                <a:hlinkClick r:id="rId6"/>
              </a:rPr>
              <a:t>atendimentonovosiaf@celepar.pr.gov.br</a:t>
            </a:r>
            <a:endParaRPr lang="pt-BR" sz="2800" dirty="0" smtClean="0"/>
          </a:p>
          <a:p>
            <a:endParaRPr lang="pt-BR" sz="2800" dirty="0"/>
          </a:p>
        </p:txBody>
      </p:sp>
      <p:pic>
        <p:nvPicPr>
          <p:cNvPr id="9" name="Google Shape;421;p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4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8464924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 smtClean="0"/>
              <a:t>Caso você já possua cadastro, você </a:t>
            </a:r>
            <a:r>
              <a:rPr lang="pt-BR" sz="3200" dirty="0"/>
              <a:t>receberá a seguinte mensagem </a:t>
            </a:r>
            <a:r>
              <a:rPr lang="pt-BR" sz="3200" dirty="0" smtClean="0"/>
              <a:t>de resposta, </a:t>
            </a:r>
            <a:r>
              <a:rPr lang="pt-BR" sz="3200" dirty="0"/>
              <a:t>confirmando que seu chamado foi aberto.</a:t>
            </a:r>
            <a:endParaRPr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1" y="2232406"/>
            <a:ext cx="8335267" cy="36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8464924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 smtClean="0"/>
              <a:t>Caso você não possua cadastro, você </a:t>
            </a:r>
            <a:r>
              <a:rPr lang="pt-BR" sz="3200" dirty="0"/>
              <a:t>receberá a seguinte mensagem </a:t>
            </a:r>
            <a:r>
              <a:rPr lang="pt-BR" sz="3200" dirty="0" smtClean="0"/>
              <a:t>de resposta contendo o link para realizar seu cadastro.</a:t>
            </a:r>
            <a:endParaRPr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1" y="2191628"/>
            <a:ext cx="7487695" cy="37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7902216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2800" dirty="0" smtClean="0"/>
              <a:t>Clicando no link recebido, você </a:t>
            </a:r>
            <a:r>
              <a:rPr lang="pt-BR" sz="2800" dirty="0"/>
              <a:t>será redirecionado à tela de cadastro </a:t>
            </a:r>
            <a:r>
              <a:rPr lang="pt-BR" sz="2800" dirty="0" smtClean="0"/>
              <a:t>apresentada a </a:t>
            </a:r>
            <a:r>
              <a:rPr lang="pt-BR" sz="2800" dirty="0"/>
              <a:t>seguir. Após preencher </a:t>
            </a:r>
            <a:r>
              <a:rPr lang="pt-BR" sz="2800" dirty="0" smtClean="0"/>
              <a:t>os dados solicitados, </a:t>
            </a:r>
            <a:r>
              <a:rPr lang="pt-BR" sz="2800" dirty="0"/>
              <a:t>clique </a:t>
            </a:r>
            <a:r>
              <a:rPr lang="pt-BR" sz="2800" dirty="0" smtClean="0"/>
              <a:t>em “Solicitar</a:t>
            </a:r>
            <a:r>
              <a:rPr lang="pt-BR" sz="2800" dirty="0"/>
              <a:t>”.</a:t>
            </a:r>
            <a:endParaRPr sz="28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2" y="2277050"/>
            <a:ext cx="7316489" cy="38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7902216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 smtClean="0"/>
              <a:t>O sistema irá pedir a confirmação do cadastro. Para confirmar clique em OK.</a:t>
            </a:r>
            <a:endParaRPr lang="pt-BR"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461" y="1807495"/>
            <a:ext cx="8358377" cy="38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494860"/>
            <a:ext cx="7902216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3200" dirty="0" smtClean="0"/>
              <a:t>Após confirmar será emitida a mensagem de conclusão do cadastro. Clique em OK.</a:t>
            </a:r>
            <a:endParaRPr lang="pt-BR" sz="32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2" y="1699923"/>
            <a:ext cx="8192493" cy="39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1946972" y="6314456"/>
            <a:ext cx="6985248" cy="130373"/>
          </a:xfrm>
          <a:custGeom>
            <a:avLst/>
            <a:gdLst/>
            <a:ahLst/>
            <a:cxnLst/>
            <a:rect l="l" t="t" r="r" b="b"/>
            <a:pathLst>
              <a:path w="9934575" h="185420" extrusionOk="0">
                <a:moveTo>
                  <a:pt x="0" y="185077"/>
                </a:moveTo>
                <a:lnTo>
                  <a:pt x="9934041" y="185077"/>
                </a:lnTo>
                <a:lnTo>
                  <a:pt x="9934041" y="0"/>
                </a:lnTo>
                <a:lnTo>
                  <a:pt x="0" y="0"/>
                </a:lnTo>
                <a:lnTo>
                  <a:pt x="0" y="185077"/>
                </a:lnTo>
                <a:close/>
              </a:path>
            </a:pathLst>
          </a:custGeom>
          <a:solidFill>
            <a:srgbClr val="EBEBE3"/>
          </a:solidFill>
          <a:ln>
            <a:noFill/>
          </a:ln>
        </p:spPr>
      </p:sp>
      <p:sp>
        <p:nvSpPr>
          <p:cNvPr id="417" name="Google Shape;417;p75"/>
          <p:cNvSpPr/>
          <p:nvPr/>
        </p:nvSpPr>
        <p:spPr>
          <a:xfrm>
            <a:off x="1882425" y="6314456"/>
            <a:ext cx="130359" cy="130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8" name="Google Shape;418;p75"/>
          <p:cNvSpPr/>
          <p:nvPr/>
        </p:nvSpPr>
        <p:spPr>
          <a:xfrm>
            <a:off x="8867662" y="6314456"/>
            <a:ext cx="129305" cy="130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4283" tIns="64283" rIns="64283" bIns="64283" anchor="ctr" anchorCtr="0">
            <a:noAutofit/>
          </a:bodyPr>
          <a:lstStyle/>
          <a:p>
            <a:endParaRPr sz="1266"/>
          </a:p>
        </p:txBody>
      </p:sp>
      <p:sp>
        <p:nvSpPr>
          <p:cNvPr id="419" name="Google Shape;419;p75"/>
          <p:cNvSpPr/>
          <p:nvPr/>
        </p:nvSpPr>
        <p:spPr>
          <a:xfrm>
            <a:off x="2592282" y="240860"/>
            <a:ext cx="8913917" cy="5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9" rIns="0" bIns="0" anchor="t" anchorCtr="0">
            <a:noAutofit/>
          </a:bodyPr>
          <a:lstStyle/>
          <a:p>
            <a:pPr marL="8858"/>
            <a:r>
              <a:rPr lang="pt-BR" sz="2800" dirty="0" smtClean="0"/>
              <a:t>Após a conclusão do cadastro você será redirecionado para a tela abaixo. Clique em “Voltar ao </a:t>
            </a:r>
            <a:r>
              <a:rPr lang="pt-BR" sz="2800" dirty="0" err="1" smtClean="0"/>
              <a:t>Cervello</a:t>
            </a:r>
            <a:r>
              <a:rPr lang="pt-BR" sz="2800" dirty="0" smtClean="0"/>
              <a:t>” (na parte de baixo da tela) para sair do cadastro:</a:t>
            </a:r>
            <a:endParaRPr lang="pt-BR" sz="2800" dirty="0">
              <a:solidFill>
                <a:srgbClr val="7B096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581" y="6109678"/>
            <a:ext cx="1246894" cy="7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1483" y="112468"/>
            <a:ext cx="1030978" cy="99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283" y="1638300"/>
            <a:ext cx="7101804" cy="44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476</Words>
  <Application>Microsoft Office PowerPoint</Application>
  <PresentationFormat>Widescreen</PresentationFormat>
  <Paragraphs>27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Montserrat Black</vt:lpstr>
      <vt:lpstr>Montserrat Medium</vt:lpstr>
      <vt:lpstr>Raleway</vt:lpstr>
      <vt:lpstr>Times New Roman</vt:lpstr>
      <vt:lpstr>Tema do Office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Secretaria da Fazenda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Joel Ferreira</dc:creator>
  <cp:lastModifiedBy>Joel Ferreira</cp:lastModifiedBy>
  <cp:revision>111</cp:revision>
  <dcterms:created xsi:type="dcterms:W3CDTF">2020-04-20T13:08:25Z</dcterms:created>
  <dcterms:modified xsi:type="dcterms:W3CDTF">2021-05-28T17:08:05Z</dcterms:modified>
</cp:coreProperties>
</file>